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unito Light" pitchFamily="2" charset="0"/>
      <p:regular r:id="rId17"/>
      <p:italic r:id="rId18"/>
    </p:embeddedFont>
    <p:embeddedFont>
      <p:font typeface="Nunito Semi Bold" panose="020B0604020202020204" charset="0"/>
      <p:regular r:id="rId19"/>
    </p:embeddedFont>
    <p:embeddedFont>
      <p:font typeface="PT Sans" panose="020B0503020203020204" pitchFamily="34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svg>
</file>

<file path=ppt/media/image11.sv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svg>
</file>

<file path=ppt/media/image7.sv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4541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svg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1362" y="11771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Retail Customer Behavior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1031362" y="1525748"/>
            <a:ext cx="7477938" cy="755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Deep-dive insights into 3,900 purchases to drive strategic business decisions.</a:t>
            </a:r>
            <a:endParaRPr lang="en-US" sz="18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E33919-0A1D-4E2C-8506-1B4B6213F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434" y="2281228"/>
            <a:ext cx="10668871" cy="519069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55282"/>
            <a:ext cx="72045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Strategic Recommendations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773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72902"/>
            <a:ext cx="41188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Offer exclusive benefits to convert the non-subscribed repeat buyers.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255776" y="36773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55776" y="4172902"/>
            <a:ext cx="41188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Focus efforts on high-revenue Young Adults and Express Shipping users.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673828" y="36773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Optimize Discounts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3828" y="4172902"/>
            <a:ext cx="411884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Refine discount policies for "Discount-Dependent" items like Hats and Sneakers to protect margins.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67198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1734979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analysis is built on a robust dataset of 3,900 transactions, capturing a comprehensive view of the modern shopper's journey.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2770227"/>
            <a:ext cx="7468553" cy="1436251"/>
          </a:xfrm>
          <a:prstGeom prst="roundRect">
            <a:avLst>
              <a:gd name="adj" fmla="val 25001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68204" y="2800707"/>
            <a:ext cx="957501" cy="1375291"/>
          </a:xfrm>
          <a:prstGeom prst="roundRect">
            <a:avLst>
              <a:gd name="adj" fmla="val 33681"/>
            </a:avLst>
          </a:prstGeom>
          <a:solidFill>
            <a:srgbClr val="F3F3FF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55978" y="3308866"/>
            <a:ext cx="358973" cy="35897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065020" y="30400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Customer Profiles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2065020" y="3535561"/>
            <a:ext cx="597146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Age (18-70), Gender, Location, and Subscription Status.</a:t>
            </a:r>
            <a:endParaRPr lang="en-US" sz="1850" dirty="0"/>
          </a:p>
        </p:txBody>
      </p:sp>
      <p:sp>
        <p:nvSpPr>
          <p:cNvPr id="10" name="Shape 6"/>
          <p:cNvSpPr/>
          <p:nvPr/>
        </p:nvSpPr>
        <p:spPr>
          <a:xfrm>
            <a:off x="837724" y="4445794"/>
            <a:ext cx="7468553" cy="1436251"/>
          </a:xfrm>
          <a:prstGeom prst="roundRect">
            <a:avLst>
              <a:gd name="adj" fmla="val 25001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868204" y="4476274"/>
            <a:ext cx="957501" cy="1375291"/>
          </a:xfrm>
          <a:prstGeom prst="roundRect">
            <a:avLst>
              <a:gd name="adj" fmla="val 33681"/>
            </a:avLst>
          </a:prstGeom>
          <a:solidFill>
            <a:srgbClr val="F3F3FF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5978" y="4984432"/>
            <a:ext cx="358973" cy="35897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2065020" y="47155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Purchase Details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2065020" y="5211128"/>
            <a:ext cx="597146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Category, Amount, Season, Size, and Color.</a:t>
            </a:r>
            <a:endParaRPr lang="en-US" sz="1850" dirty="0"/>
          </a:p>
        </p:txBody>
      </p:sp>
      <p:sp>
        <p:nvSpPr>
          <p:cNvPr id="15" name="Shape 10"/>
          <p:cNvSpPr/>
          <p:nvPr/>
        </p:nvSpPr>
        <p:spPr>
          <a:xfrm>
            <a:off x="837724" y="6121360"/>
            <a:ext cx="7468553" cy="1436251"/>
          </a:xfrm>
          <a:prstGeom prst="roundRect">
            <a:avLst>
              <a:gd name="adj" fmla="val 25001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6" name="Shape 11"/>
          <p:cNvSpPr/>
          <p:nvPr/>
        </p:nvSpPr>
        <p:spPr>
          <a:xfrm>
            <a:off x="868204" y="6151840"/>
            <a:ext cx="957501" cy="1375291"/>
          </a:xfrm>
          <a:prstGeom prst="roundRect">
            <a:avLst>
              <a:gd name="adj" fmla="val 33681"/>
            </a:avLst>
          </a:prstGeom>
          <a:solidFill>
            <a:srgbClr val="F3F3FF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55978" y="6659999"/>
            <a:ext cx="358973" cy="358973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2065020" y="63911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Behavioral Data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2065020" y="6886694"/>
            <a:ext cx="597146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Shipping type, Frequency, and Review Ratings (avg 3.75).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06798"/>
            <a:ext cx="814006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Preparation &amp; Engineering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8956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Before analysis, we utilized Python and Pandas to ensure data integrity and create advanced features for deeper segmentation.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841790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01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837724" y="4218146"/>
            <a:ext cx="4158734" cy="30480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6" name="Text 4"/>
          <p:cNvSpPr/>
          <p:nvPr/>
        </p:nvSpPr>
        <p:spPr>
          <a:xfrm>
            <a:off x="837724" y="4398764"/>
            <a:ext cx="287940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Cleaning &amp; Imputation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37724" y="4894302"/>
            <a:ext cx="41587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Filled missing Review Ratings using the median of each product category.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235773" y="3841790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02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5235773" y="4218146"/>
            <a:ext cx="4158734" cy="30480"/>
          </a:xfrm>
          <a:prstGeom prst="rect">
            <a:avLst/>
          </a:prstGeom>
          <a:solidFill>
            <a:srgbClr val="018CE1"/>
          </a:solidFill>
          <a:ln/>
        </p:spPr>
      </p:sp>
      <p:sp>
        <p:nvSpPr>
          <p:cNvPr id="10" name="Text 8"/>
          <p:cNvSpPr/>
          <p:nvPr/>
        </p:nvSpPr>
        <p:spPr>
          <a:xfrm>
            <a:off x="5235773" y="43987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35773" y="4894302"/>
            <a:ext cx="41587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Created age groups and purchase frequency metrics for better targeting.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9633823" y="3841790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03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9633823" y="4218146"/>
            <a:ext cx="4158853" cy="30480"/>
          </a:xfrm>
          <a:prstGeom prst="rect">
            <a:avLst/>
          </a:prstGeom>
          <a:solidFill>
            <a:srgbClr val="DA33BF"/>
          </a:solidFill>
          <a:ln/>
        </p:spPr>
      </p:sp>
      <p:sp>
        <p:nvSpPr>
          <p:cNvPr id="14" name="Text 12"/>
          <p:cNvSpPr/>
          <p:nvPr/>
        </p:nvSpPr>
        <p:spPr>
          <a:xfrm>
            <a:off x="9633823" y="43987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33823" y="4894302"/>
            <a:ext cx="41588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Standardized columns and loaded cleaned data into PostgreSQL for SQL analysis.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82103"/>
            <a:ext cx="751546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Revenue &amp; Spending Insights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914293"/>
            <a:ext cx="6185535" cy="34638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14761" y="28844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Findings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614761" y="347567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Male customers contribute significantly higher total revenue ($157.8k).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614761" y="4325422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839 high-spending customers use discounts but still exceed average spend.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7614761" y="517517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 shipping users spend more on average ($60.48) than standard users ($58.46).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42950"/>
            <a:ext cx="8200549" cy="66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Top Rated &amp; Discounted Products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837724" y="1866543"/>
            <a:ext cx="1295495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Understanding the relationship between customer satisfaction and price sensitivity.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837724" y="2713553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Top 5 Rated Items</a:t>
            </a:r>
            <a:endParaRPr lang="en-US" sz="2100" dirty="0"/>
          </a:p>
        </p:txBody>
      </p:sp>
      <p:sp>
        <p:nvSpPr>
          <p:cNvPr id="5" name="Shape 3"/>
          <p:cNvSpPr/>
          <p:nvPr/>
        </p:nvSpPr>
        <p:spPr>
          <a:xfrm>
            <a:off x="837724" y="3303627"/>
            <a:ext cx="6200061" cy="3927157"/>
          </a:xfrm>
          <a:prstGeom prst="roundRect">
            <a:avLst>
              <a:gd name="adj" fmla="val 868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45344" y="3311247"/>
            <a:ext cx="6184821" cy="6519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072872" y="3455313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Item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406033" y="3455313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Rating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45344" y="3963233"/>
            <a:ext cx="6184821" cy="6519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72872" y="4107299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Gloves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406033" y="4107299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3.86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45344" y="4615220"/>
            <a:ext cx="6184821" cy="6519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72872" y="4759285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Sandals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406033" y="4759285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3.84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45344" y="5267206"/>
            <a:ext cx="6184821" cy="6519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072872" y="5411272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Boots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5406033" y="5411272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3.82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845344" y="5919192"/>
            <a:ext cx="6184821" cy="6519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1072872" y="6063258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Hat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5406033" y="6063258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3.80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845344" y="6571178"/>
            <a:ext cx="6184821" cy="6519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072872" y="6715244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Skirt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5406033" y="6715244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3.78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600236" y="2713553"/>
            <a:ext cx="273081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Percentage sold on Discount</a:t>
            </a:r>
            <a:endParaRPr lang="en-US" sz="2100" dirty="0"/>
          </a:p>
        </p:txBody>
      </p:sp>
      <p:sp>
        <p:nvSpPr>
          <p:cNvPr id="25" name="Shape 23"/>
          <p:cNvSpPr/>
          <p:nvPr/>
        </p:nvSpPr>
        <p:spPr>
          <a:xfrm>
            <a:off x="7600236" y="3303627"/>
            <a:ext cx="6200061" cy="3927157"/>
          </a:xfrm>
          <a:prstGeom prst="roundRect">
            <a:avLst>
              <a:gd name="adj" fmla="val 868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7607856" y="3311247"/>
            <a:ext cx="6184821" cy="6519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7835384" y="3455313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Item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2168545" y="3455313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Rate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7607856" y="3963233"/>
            <a:ext cx="6184821" cy="6519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7835384" y="4107299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Hat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12168545" y="4107299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50.0%</a:t>
            </a:r>
            <a:endParaRPr lang="en-US" sz="1750" dirty="0"/>
          </a:p>
        </p:txBody>
      </p:sp>
      <p:sp>
        <p:nvSpPr>
          <p:cNvPr id="32" name="Shape 30"/>
          <p:cNvSpPr/>
          <p:nvPr/>
        </p:nvSpPr>
        <p:spPr>
          <a:xfrm>
            <a:off x="7607856" y="4615220"/>
            <a:ext cx="6184821" cy="6519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7835384" y="4759285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Sneakers</a:t>
            </a:r>
            <a:endParaRPr lang="en-US" sz="1750" dirty="0"/>
          </a:p>
        </p:txBody>
      </p:sp>
      <p:sp>
        <p:nvSpPr>
          <p:cNvPr id="34" name="Text 32"/>
          <p:cNvSpPr/>
          <p:nvPr/>
        </p:nvSpPr>
        <p:spPr>
          <a:xfrm>
            <a:off x="12168545" y="4759285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49.6%</a:t>
            </a:r>
            <a:endParaRPr lang="en-US" sz="1750" dirty="0"/>
          </a:p>
        </p:txBody>
      </p:sp>
      <p:sp>
        <p:nvSpPr>
          <p:cNvPr id="35" name="Shape 33"/>
          <p:cNvSpPr/>
          <p:nvPr/>
        </p:nvSpPr>
        <p:spPr>
          <a:xfrm>
            <a:off x="7607856" y="5267206"/>
            <a:ext cx="6184821" cy="6519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7835384" y="5411272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Coat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12168545" y="5411272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49.0%</a:t>
            </a:r>
            <a:endParaRPr lang="en-US" sz="1750" dirty="0"/>
          </a:p>
        </p:txBody>
      </p:sp>
      <p:sp>
        <p:nvSpPr>
          <p:cNvPr id="38" name="Shape 36"/>
          <p:cNvSpPr/>
          <p:nvPr/>
        </p:nvSpPr>
        <p:spPr>
          <a:xfrm>
            <a:off x="7607856" y="5919192"/>
            <a:ext cx="6184821" cy="6519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7835384" y="6063258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Sweater</a:t>
            </a:r>
            <a:endParaRPr lang="en-US" sz="1750" dirty="0"/>
          </a:p>
        </p:txBody>
      </p:sp>
      <p:sp>
        <p:nvSpPr>
          <p:cNvPr id="40" name="Text 38"/>
          <p:cNvSpPr/>
          <p:nvPr/>
        </p:nvSpPr>
        <p:spPr>
          <a:xfrm>
            <a:off x="12168545" y="6063258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48.1%</a:t>
            </a:r>
            <a:endParaRPr lang="en-US" sz="1750" dirty="0"/>
          </a:p>
        </p:txBody>
      </p:sp>
      <p:sp>
        <p:nvSpPr>
          <p:cNvPr id="41" name="Shape 39"/>
          <p:cNvSpPr/>
          <p:nvPr/>
        </p:nvSpPr>
        <p:spPr>
          <a:xfrm>
            <a:off x="7607856" y="6571178"/>
            <a:ext cx="6184821" cy="6519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7835384" y="6715244"/>
            <a:ext cx="3870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Pants</a:t>
            </a:r>
            <a:endParaRPr lang="en-US" sz="1750" dirty="0"/>
          </a:p>
        </p:txBody>
      </p:sp>
      <p:sp>
        <p:nvSpPr>
          <p:cNvPr id="43" name="Text 41"/>
          <p:cNvSpPr/>
          <p:nvPr/>
        </p:nvSpPr>
        <p:spPr>
          <a:xfrm>
            <a:off x="12168545" y="6715244"/>
            <a:ext cx="139672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47.3%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5784" y="436602"/>
            <a:ext cx="5108853" cy="443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Subscription &amp; Loyalty Analysis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2746057" y="1126286"/>
            <a:ext cx="13518833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While non-subscribers drive more total volume, subscribers represent a stable core of the business.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55784" y="3296382"/>
            <a:ext cx="4380548" cy="497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1053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1858685" y="3982658"/>
            <a:ext cx="1774746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Subscribers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555784" y="4294959"/>
            <a:ext cx="4380548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Generating $62,645 in total revenue.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124807" y="3296382"/>
            <a:ext cx="4380667" cy="497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2847</a:t>
            </a:r>
            <a:endParaRPr lang="en-US" sz="3900" dirty="0"/>
          </a:p>
        </p:txBody>
      </p:sp>
      <p:sp>
        <p:nvSpPr>
          <p:cNvPr id="8" name="Text 6"/>
          <p:cNvSpPr/>
          <p:nvPr/>
        </p:nvSpPr>
        <p:spPr>
          <a:xfrm>
            <a:off x="6427708" y="3982658"/>
            <a:ext cx="1774746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Non-Subscribers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5124807" y="4294959"/>
            <a:ext cx="4380667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Contributing $170,436 to the bottom line.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9693950" y="3296382"/>
            <a:ext cx="4380548" cy="497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3116</a:t>
            </a:r>
            <a:endParaRPr lang="en-US" sz="3900" dirty="0"/>
          </a:p>
        </p:txBody>
      </p:sp>
      <p:sp>
        <p:nvSpPr>
          <p:cNvPr id="11" name="Text 9"/>
          <p:cNvSpPr/>
          <p:nvPr/>
        </p:nvSpPr>
        <p:spPr>
          <a:xfrm>
            <a:off x="10996851" y="3982658"/>
            <a:ext cx="1774746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Loyal Segment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9693950" y="4294959"/>
            <a:ext cx="4380548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vast majority of our customer base.</a:t>
            </a:r>
            <a:endParaRPr lang="en-US" sz="1150" dirty="0"/>
          </a:p>
        </p:txBody>
      </p:sp>
      <p:sp>
        <p:nvSpPr>
          <p:cNvPr id="14" name="Text 11"/>
          <p:cNvSpPr/>
          <p:nvPr/>
        </p:nvSpPr>
        <p:spPr>
          <a:xfrm>
            <a:off x="3065806" y="5917988"/>
            <a:ext cx="2719552" cy="339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Repeat Buyers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9085844" y="5917988"/>
            <a:ext cx="2719552" cy="339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Subscribers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6409786" y="5748072"/>
            <a:ext cx="1810827" cy="679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958 Subscribed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17251"/>
            <a:ext cx="576572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Category Performance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0001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breakdown of the top-performing items across our four primary product categories.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652242"/>
            <a:ext cx="12954952" cy="2760107"/>
          </a:xfrm>
          <a:prstGeom prst="roundRect">
            <a:avLst>
              <a:gd name="adj" fmla="val 13009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60584" y="3675102"/>
            <a:ext cx="6454616" cy="1357193"/>
          </a:xfrm>
          <a:prstGeom prst="roundRect">
            <a:avLst>
              <a:gd name="adj" fmla="val 26457"/>
            </a:avLst>
          </a:prstGeom>
          <a:solidFill>
            <a:srgbClr val="F3F3FF"/>
          </a:solidFill>
          <a:ln/>
        </p:spPr>
      </p:sp>
      <p:sp>
        <p:nvSpPr>
          <p:cNvPr id="6" name="Text 4"/>
          <p:cNvSpPr/>
          <p:nvPr/>
        </p:nvSpPr>
        <p:spPr>
          <a:xfrm>
            <a:off x="1099899" y="391441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Accessories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99899" y="4409956"/>
            <a:ext cx="56168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Jewelry (171 orders), Sunglasses, and Belts.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315200" y="3675102"/>
            <a:ext cx="6454616" cy="1357193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9" name="Shape 7"/>
          <p:cNvSpPr/>
          <p:nvPr/>
        </p:nvSpPr>
        <p:spPr>
          <a:xfrm>
            <a:off x="7315200" y="3675102"/>
            <a:ext cx="30480" cy="1357193"/>
          </a:xfrm>
          <a:prstGeom prst="roundRect">
            <a:avLst>
              <a:gd name="adj" fmla="val 1178055"/>
            </a:avLst>
          </a:prstGeom>
          <a:solidFill>
            <a:srgbClr val="1AA5FA"/>
          </a:solidFill>
          <a:ln/>
        </p:spPr>
      </p:sp>
      <p:sp>
        <p:nvSpPr>
          <p:cNvPr id="10" name="Text 8"/>
          <p:cNvSpPr/>
          <p:nvPr/>
        </p:nvSpPr>
        <p:spPr>
          <a:xfrm>
            <a:off x="7913608" y="391441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Clothing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913608" y="4409956"/>
            <a:ext cx="56168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Blouses (171 orders), Pants, and Shirts.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7015996" y="4054435"/>
            <a:ext cx="598408" cy="598408"/>
          </a:xfrm>
          <a:prstGeom prst="roundRect">
            <a:avLst>
              <a:gd name="adj" fmla="val 60004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1AA5FA"/>
            </a:solidFill>
            <a:prstDash val="solid"/>
          </a:ln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65538" y="4203978"/>
            <a:ext cx="299204" cy="299204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860584" y="5032296"/>
            <a:ext cx="6454616" cy="1357193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15" name="Shape 12"/>
          <p:cNvSpPr/>
          <p:nvPr/>
        </p:nvSpPr>
        <p:spPr>
          <a:xfrm>
            <a:off x="860584" y="5032296"/>
            <a:ext cx="6454616" cy="30480"/>
          </a:xfrm>
          <a:prstGeom prst="roundRect">
            <a:avLst>
              <a:gd name="adj" fmla="val 1178055"/>
            </a:avLst>
          </a:prstGeom>
          <a:solidFill>
            <a:srgbClr val="F34CD8"/>
          </a:solidFill>
          <a:ln/>
        </p:spPr>
      </p:sp>
      <p:sp>
        <p:nvSpPr>
          <p:cNvPr id="16" name="Text 13"/>
          <p:cNvSpPr/>
          <p:nvPr/>
        </p:nvSpPr>
        <p:spPr>
          <a:xfrm>
            <a:off x="1099899" y="52716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Footwear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099899" y="5767149"/>
            <a:ext cx="56168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Sandals (160 orders), Shoes, and Sneakers.</a:t>
            </a:r>
            <a:endParaRPr lang="en-US" sz="1850" dirty="0"/>
          </a:p>
        </p:txBody>
      </p:sp>
      <p:sp>
        <p:nvSpPr>
          <p:cNvPr id="18" name="Shape 15"/>
          <p:cNvSpPr/>
          <p:nvPr/>
        </p:nvSpPr>
        <p:spPr>
          <a:xfrm>
            <a:off x="7315200" y="5032296"/>
            <a:ext cx="6454616" cy="1357193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19" name="Shape 16"/>
          <p:cNvSpPr/>
          <p:nvPr/>
        </p:nvSpPr>
        <p:spPr>
          <a:xfrm>
            <a:off x="7315200" y="5032296"/>
            <a:ext cx="30480" cy="1357193"/>
          </a:xfrm>
          <a:prstGeom prst="roundRect">
            <a:avLst>
              <a:gd name="adj" fmla="val 1178055"/>
            </a:avLst>
          </a:prstGeom>
          <a:solidFill>
            <a:srgbClr val="4666FF"/>
          </a:solidFill>
          <a:ln/>
        </p:spPr>
      </p:sp>
      <p:sp>
        <p:nvSpPr>
          <p:cNvPr id="20" name="Shape 17"/>
          <p:cNvSpPr/>
          <p:nvPr/>
        </p:nvSpPr>
        <p:spPr>
          <a:xfrm>
            <a:off x="7315200" y="5032296"/>
            <a:ext cx="6454616" cy="30480"/>
          </a:xfrm>
          <a:prstGeom prst="roundRect">
            <a:avLst>
              <a:gd name="adj" fmla="val 1178055"/>
            </a:avLst>
          </a:prstGeom>
          <a:solidFill>
            <a:srgbClr val="4666FF"/>
          </a:solidFill>
          <a:ln/>
        </p:spPr>
      </p:sp>
      <p:sp>
        <p:nvSpPr>
          <p:cNvPr id="21" name="Text 18"/>
          <p:cNvSpPr/>
          <p:nvPr/>
        </p:nvSpPr>
        <p:spPr>
          <a:xfrm>
            <a:off x="7913608" y="52716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Outerwear</a:t>
            </a:r>
            <a:endParaRPr lang="en-US" sz="2200" dirty="0"/>
          </a:p>
        </p:txBody>
      </p:sp>
      <p:sp>
        <p:nvSpPr>
          <p:cNvPr id="22" name="Text 19"/>
          <p:cNvSpPr/>
          <p:nvPr/>
        </p:nvSpPr>
        <p:spPr>
          <a:xfrm>
            <a:off x="7913608" y="5767149"/>
            <a:ext cx="56168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Jackets (163 orders) and Coats.</a:t>
            </a:r>
            <a:endParaRPr lang="en-US" sz="1850" dirty="0"/>
          </a:p>
        </p:txBody>
      </p:sp>
      <p:sp>
        <p:nvSpPr>
          <p:cNvPr id="23" name="Shape 20"/>
          <p:cNvSpPr/>
          <p:nvPr/>
        </p:nvSpPr>
        <p:spPr>
          <a:xfrm>
            <a:off x="7015996" y="5411629"/>
            <a:ext cx="598408" cy="598408"/>
          </a:xfrm>
          <a:prstGeom prst="roundRect">
            <a:avLst>
              <a:gd name="adj" fmla="val 60004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4666FF"/>
            </a:solidFill>
            <a:prstDash val="solid"/>
          </a:ln>
        </p:spPr>
      </p:sp>
      <p:pic>
        <p:nvPicPr>
          <p:cNvPr id="24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65538" y="5561171"/>
            <a:ext cx="299204" cy="29920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3569"/>
            <a:ext cx="4140518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Revenue by Age Group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837724" y="1761292"/>
            <a:ext cx="12954952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Spending is remarkably balanced across generations, with Young Adults leading slightly.</a:t>
            </a:r>
            <a:endParaRPr lang="en-US" sz="13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0C36DB8-2A5F-4E58-8DA9-22FC81F1A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3" y="2490334"/>
            <a:ext cx="12787991" cy="35838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19852" y="459667"/>
            <a:ext cx="56397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Interactive Dashboard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319853" y="1185641"/>
            <a:ext cx="56397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Power BI dashboard provides real-time visualization of these key retail metrics.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233568" y="2007372"/>
            <a:ext cx="4558560" cy="1560882"/>
          </a:xfrm>
          <a:prstGeom prst="roundRect">
            <a:avLst>
              <a:gd name="adj" fmla="val 20136"/>
            </a:avLst>
          </a:prstGeom>
          <a:solidFill>
            <a:srgbClr val="B7C2FB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853" y="2286713"/>
            <a:ext cx="299204" cy="23931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5343" y="2211018"/>
            <a:ext cx="3719700" cy="15608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dashboard allows for filtering by season, location, and subscription status to uncover localized trends.</a:t>
            </a:r>
            <a:endParaRPr lang="en-US" sz="18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5A4BBC-9FB0-4C56-86E7-741FB8C47F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7117" y="2526029"/>
            <a:ext cx="10021989" cy="570357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</TotalTime>
  <Words>461</Words>
  <Application>Microsoft Office PowerPoint</Application>
  <PresentationFormat>Custom</PresentationFormat>
  <Paragraphs>100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Nunito Light</vt:lpstr>
      <vt:lpstr>PT Sans</vt:lpstr>
      <vt:lpstr>Arial</vt:lpstr>
      <vt:lpstr>Nunito Semi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piyush sharma</dc:creator>
  <cp:lastModifiedBy>Piyush Yt</cp:lastModifiedBy>
  <cp:revision>4</cp:revision>
  <cp:lastPrinted>2025-12-23T22:03:29Z</cp:lastPrinted>
  <dcterms:created xsi:type="dcterms:W3CDTF">2025-12-23T20:48:55Z</dcterms:created>
  <dcterms:modified xsi:type="dcterms:W3CDTF">2025-12-23T22:03:36Z</dcterms:modified>
</cp:coreProperties>
</file>